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5" r:id="rId5"/>
    <p:sldId id="261" r:id="rId6"/>
    <p:sldId id="260" r:id="rId7"/>
    <p:sldId id="262" r:id="rId8"/>
    <p:sldId id="263" r:id="rId9"/>
    <p:sldId id="268" r:id="rId10"/>
    <p:sldId id="269" r:id="rId11"/>
    <p:sldId id="270" r:id="rId12"/>
    <p:sldId id="264" r:id="rId13"/>
    <p:sldId id="266" r:id="rId14"/>
    <p:sldId id="267"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1D8BD707-D9CF-40AE-B4C6-C98DA3205C09}" type="datetimeFigureOut">
              <a:rPr lang="en-US" smtClean="0"/>
              <a:pPr/>
              <a:t>11/24/2020</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1D8BD707-D9CF-40AE-B4C6-C98DA3205C09}" type="datetimeFigureOut">
              <a:rPr lang="en-US" smtClean="0"/>
              <a:pPr/>
              <a:t>11/24/2020</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B6F15528-21DE-4FAA-801E-634DDDAF4B2B}"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1D8BD707-D9CF-40AE-B4C6-C98DA3205C09}" type="datetimeFigureOut">
              <a:rPr lang="en-US" smtClean="0"/>
              <a:pPr/>
              <a:t>11/24/2020</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B6F15528-21DE-4FAA-801E-634DDDAF4B2B}"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1D8BD707-D9CF-40AE-B4C6-C98DA3205C09}" type="datetimeFigureOut">
              <a:rPr lang="en-US" smtClean="0"/>
              <a:pPr/>
              <a:t>11/24/2020</a:t>
            </a:fld>
            <a:endParaRPr lang="en-US"/>
          </a:p>
        </p:txBody>
      </p:sp>
      <p:sp>
        <p:nvSpPr>
          <p:cNvPr id="10" name="Slide Number Placeholder 9"/>
          <p:cNvSpPr>
            <a:spLocks noGrp="1"/>
          </p:cNvSpPr>
          <p:nvPr>
            <p:ph type="sldNum" sz="quarter" idx="16"/>
          </p:nvPr>
        </p:nvSpPr>
        <p:spPr/>
        <p:txBody>
          <a:bodyPr rtlCol="0"/>
          <a:lstStyle/>
          <a:p>
            <a:fld id="{B6F15528-21DE-4FAA-801E-634DDDAF4B2B}"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1D8BD707-D9CF-40AE-B4C6-C98DA3205C09}" type="datetimeFigureOut">
              <a:rPr lang="en-US" smtClean="0"/>
              <a:pPr/>
              <a:t>11/24/2020</a:t>
            </a:fld>
            <a:endParaRPr lang="en-US"/>
          </a:p>
        </p:txBody>
      </p:sp>
      <p:sp>
        <p:nvSpPr>
          <p:cNvPr id="12" name="Slide Number Placeholder 11"/>
          <p:cNvSpPr>
            <a:spLocks noGrp="1"/>
          </p:cNvSpPr>
          <p:nvPr>
            <p:ph type="sldNum" sz="quarter" idx="16"/>
          </p:nvPr>
        </p:nvSpPr>
        <p:spPr/>
        <p:txBody>
          <a:bodyPr rtlCol="0"/>
          <a:lstStyle/>
          <a:p>
            <a:fld id="{B6F15528-21DE-4FAA-801E-634DDDAF4B2B}"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11/24/2020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11/24/2020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B6F15528-21DE-4FAA-801E-634DDDAF4B2B}"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1D8BD707-D9CF-40AE-B4C6-C98DA3205C09}" type="datetimeFigureOut">
              <a:rPr lang="en-US" smtClean="0"/>
              <a:pPr/>
              <a:t>11/24/2020</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B6F15528-21DE-4FAA-801E-634DDDAF4B2B}"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1D8BD707-D9CF-40AE-B4C6-C98DA3205C09}" type="datetimeFigureOut">
              <a:rPr lang="en-US" smtClean="0"/>
              <a:pPr/>
              <a:t>11/24/2020</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838200" y="5029200"/>
            <a:ext cx="7162800" cy="1600200"/>
          </a:xfrm>
          <a:solidFill>
            <a:srgbClr val="CF3DB0"/>
          </a:solidFill>
        </p:spPr>
        <p:txBody>
          <a:bodyPr>
            <a:noAutofit/>
          </a:bodyPr>
          <a:lstStyle/>
          <a:p>
            <a:pPr lvl="0"/>
            <a:r>
              <a:rPr lang="en-US" sz="2000" b="1" dirty="0" smtClean="0">
                <a:solidFill>
                  <a:srgbClr val="0000FF"/>
                </a:solidFill>
                <a:latin typeface="Times New Roman" pitchFamily="18" charset="0"/>
                <a:cs typeface="Times New Roman" pitchFamily="18" charset="0"/>
              </a:rPr>
              <a:t>Prepared by,</a:t>
            </a:r>
            <a:br>
              <a:rPr lang="en-US" sz="2000" b="1" dirty="0" smtClean="0">
                <a:solidFill>
                  <a:srgbClr val="0000FF"/>
                </a:solidFill>
                <a:latin typeface="Times New Roman" pitchFamily="18" charset="0"/>
                <a:cs typeface="Times New Roman" pitchFamily="18" charset="0"/>
              </a:rPr>
            </a:br>
            <a:r>
              <a:rPr lang="en-US" sz="2000" b="1" dirty="0" smtClean="0">
                <a:solidFill>
                  <a:srgbClr val="0000FF"/>
                </a:solidFill>
                <a:latin typeface="Times New Roman" pitchFamily="18" charset="0"/>
                <a:cs typeface="Times New Roman" pitchFamily="18" charset="0"/>
              </a:rPr>
              <a:t>Dr. </a:t>
            </a:r>
            <a:r>
              <a:rPr lang="en-US" sz="2000" b="1" dirty="0" err="1" smtClean="0">
                <a:solidFill>
                  <a:srgbClr val="0000FF"/>
                </a:solidFill>
                <a:latin typeface="Times New Roman" pitchFamily="18" charset="0"/>
                <a:cs typeface="Times New Roman" pitchFamily="18" charset="0"/>
              </a:rPr>
              <a:t>Vijaykumar</a:t>
            </a:r>
            <a:r>
              <a:rPr lang="en-US" sz="2000" b="1" dirty="0" smtClean="0">
                <a:solidFill>
                  <a:srgbClr val="0000FF"/>
                </a:solidFill>
                <a:latin typeface="Times New Roman" pitchFamily="18" charset="0"/>
                <a:cs typeface="Times New Roman" pitchFamily="18" charset="0"/>
              </a:rPr>
              <a:t> </a:t>
            </a:r>
            <a:r>
              <a:rPr lang="en-US" sz="2000" b="1" dirty="0" err="1" smtClean="0">
                <a:solidFill>
                  <a:srgbClr val="0000FF"/>
                </a:solidFill>
                <a:latin typeface="Times New Roman" pitchFamily="18" charset="0"/>
                <a:cs typeface="Times New Roman" pitchFamily="18" charset="0"/>
              </a:rPr>
              <a:t>I.Rane</a:t>
            </a:r>
            <a:r>
              <a:rPr lang="en-US" sz="2000" b="1" dirty="0" smtClean="0">
                <a:solidFill>
                  <a:srgbClr val="0000FF"/>
                </a:solidFill>
                <a:latin typeface="Times New Roman" pitchFamily="18" charset="0"/>
                <a:cs typeface="Times New Roman" pitchFamily="18" charset="0"/>
              </a:rPr>
              <a:t>,</a:t>
            </a:r>
            <a:br>
              <a:rPr lang="en-US" sz="2000" b="1" dirty="0" smtClean="0">
                <a:solidFill>
                  <a:srgbClr val="0000FF"/>
                </a:solidFill>
                <a:latin typeface="Times New Roman" pitchFamily="18" charset="0"/>
                <a:cs typeface="Times New Roman" pitchFamily="18" charset="0"/>
              </a:rPr>
            </a:br>
            <a:r>
              <a:rPr lang="en-US" sz="2000" b="1" dirty="0" smtClean="0">
                <a:solidFill>
                  <a:srgbClr val="0000FF"/>
                </a:solidFill>
                <a:latin typeface="Times New Roman" pitchFamily="18" charset="0"/>
                <a:cs typeface="Times New Roman" pitchFamily="18" charset="0"/>
              </a:rPr>
              <a:t>Head Department of Botany,</a:t>
            </a:r>
            <a:br>
              <a:rPr lang="en-US" sz="2000" b="1" dirty="0" smtClean="0">
                <a:solidFill>
                  <a:srgbClr val="0000FF"/>
                </a:solidFill>
                <a:latin typeface="Times New Roman" pitchFamily="18" charset="0"/>
                <a:cs typeface="Times New Roman" pitchFamily="18" charset="0"/>
              </a:rPr>
            </a:br>
            <a:r>
              <a:rPr lang="en-US" sz="2000" b="1" dirty="0" err="1" smtClean="0">
                <a:solidFill>
                  <a:srgbClr val="0000FF"/>
                </a:solidFill>
                <a:latin typeface="Times New Roman" pitchFamily="18" charset="0"/>
                <a:cs typeface="Times New Roman" pitchFamily="18" charset="0"/>
              </a:rPr>
              <a:t>Jagat</a:t>
            </a:r>
            <a:r>
              <a:rPr lang="en-US" sz="2000" b="1" dirty="0" smtClean="0">
                <a:solidFill>
                  <a:srgbClr val="0000FF"/>
                </a:solidFill>
                <a:latin typeface="Times New Roman" pitchFamily="18" charset="0"/>
                <a:cs typeface="Times New Roman" pitchFamily="18" charset="0"/>
              </a:rPr>
              <a:t> Arts, Commerce &amp; I.H.P. Science College, </a:t>
            </a:r>
            <a:r>
              <a:rPr lang="en-US" sz="2000" b="1" dirty="0" err="1" smtClean="0">
                <a:solidFill>
                  <a:srgbClr val="0000FF"/>
                </a:solidFill>
                <a:latin typeface="Times New Roman" pitchFamily="18" charset="0"/>
                <a:cs typeface="Times New Roman" pitchFamily="18" charset="0"/>
              </a:rPr>
              <a:t>Goregaon</a:t>
            </a:r>
            <a:r>
              <a:rPr lang="en-US" sz="2000" b="1" dirty="0" smtClean="0">
                <a:solidFill>
                  <a:srgbClr val="0000FF"/>
                </a:solidFill>
                <a:latin typeface="Times New Roman" pitchFamily="18" charset="0"/>
                <a:cs typeface="Times New Roman" pitchFamily="18" charset="0"/>
              </a:rPr>
              <a:t> Dist-</a:t>
            </a:r>
            <a:r>
              <a:rPr lang="en-US" sz="2000" b="1" dirty="0" err="1" smtClean="0">
                <a:solidFill>
                  <a:srgbClr val="0000FF"/>
                </a:solidFill>
                <a:latin typeface="Times New Roman" pitchFamily="18" charset="0"/>
                <a:cs typeface="Times New Roman" pitchFamily="18" charset="0"/>
              </a:rPr>
              <a:t>Gondia</a:t>
            </a:r>
            <a:r>
              <a:rPr lang="en-US" sz="2000" b="1" dirty="0" smtClean="0">
                <a:solidFill>
                  <a:srgbClr val="0000FF"/>
                </a:solidFill>
                <a:latin typeface="Times New Roman" pitchFamily="18" charset="0"/>
                <a:cs typeface="Times New Roman" pitchFamily="18" charset="0"/>
              </a:rPr>
              <a:t> 441801</a:t>
            </a:r>
          </a:p>
          <a:p>
            <a:endParaRPr lang="en-US" sz="2000" dirty="0"/>
          </a:p>
        </p:txBody>
      </p:sp>
      <p:sp>
        <p:nvSpPr>
          <p:cNvPr id="2" name="Title 1"/>
          <p:cNvSpPr>
            <a:spLocks noGrp="1"/>
          </p:cNvSpPr>
          <p:nvPr>
            <p:ph type="title"/>
          </p:nvPr>
        </p:nvSpPr>
        <p:spPr>
          <a:xfrm>
            <a:off x="609600" y="533400"/>
            <a:ext cx="7848600" cy="685800"/>
          </a:xfrm>
          <a:solidFill>
            <a:schemeClr val="accent1"/>
          </a:solidFill>
        </p:spPr>
        <p:txBody>
          <a:bodyPr>
            <a:normAutofit/>
          </a:bodyPr>
          <a:lstStyle/>
          <a:p>
            <a:r>
              <a:rPr lang="en-US" sz="2400" dirty="0" smtClean="0">
                <a:solidFill>
                  <a:srgbClr val="FF0000"/>
                </a:solidFill>
              </a:rPr>
              <a:t>ULTRASTRUCTURE AND FUNCTION OF MITOCHONDRION</a:t>
            </a:r>
            <a:endParaRPr lang="en-US" sz="2400" dirty="0"/>
          </a:p>
        </p:txBody>
      </p:sp>
      <p:sp>
        <p:nvSpPr>
          <p:cNvPr id="1028" name="AutoShape 4" descr="Mitochondrion Images, Stock Photos &amp; Vectors | Shutterstoc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0" name="AutoShape 6" descr="Mitochondrion Images, Stock Photos &amp; Vectors | Shutterstoc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31" name="Picture 7" descr="C:\Users\abc\Desktop\images.jpg"/>
          <p:cNvPicPr>
            <a:picLocks noChangeAspect="1" noChangeArrowheads="1"/>
          </p:cNvPicPr>
          <p:nvPr/>
        </p:nvPicPr>
        <p:blipFill>
          <a:blip r:embed="rId2"/>
          <a:srcRect t="20797" r="12164" b="11062"/>
          <a:stretch>
            <a:fillRect/>
          </a:stretch>
        </p:blipFill>
        <p:spPr bwMode="auto">
          <a:xfrm>
            <a:off x="2895600" y="1828800"/>
            <a:ext cx="3101436" cy="2438400"/>
          </a:xfrm>
          <a:prstGeom prst="ellipse">
            <a:avLst/>
          </a:prstGeom>
          <a:ln w="63500" cap="rnd">
            <a:solidFill>
              <a:srgbClr val="FF00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612648" y="381000"/>
            <a:ext cx="8153400" cy="5791200"/>
          </a:xfrm>
        </p:spPr>
        <p:txBody>
          <a:bodyPr>
            <a:normAutofit fontScale="77500" lnSpcReduction="20000"/>
          </a:bodyPr>
          <a:lstStyle/>
          <a:p>
            <a:r>
              <a:rPr lang="en-US" sz="3100" b="1" dirty="0" smtClean="0">
                <a:solidFill>
                  <a:srgbClr val="FF0000"/>
                </a:solidFill>
              </a:rPr>
              <a:t>Complex III </a:t>
            </a:r>
            <a:r>
              <a:rPr lang="en-US" sz="3100" dirty="0" smtClean="0">
                <a:solidFill>
                  <a:srgbClr val="FF0000"/>
                </a:solidFill>
              </a:rPr>
              <a:t>(</a:t>
            </a:r>
            <a:r>
              <a:rPr lang="en-US" sz="3100" dirty="0" err="1" smtClean="0">
                <a:solidFill>
                  <a:srgbClr val="FF0000"/>
                </a:solidFill>
              </a:rPr>
              <a:t>cytochrome</a:t>
            </a:r>
            <a:r>
              <a:rPr lang="en-US" sz="3100" dirty="0" smtClean="0">
                <a:solidFill>
                  <a:srgbClr val="FF0000"/>
                </a:solidFill>
              </a:rPr>
              <a:t> b)</a:t>
            </a:r>
          </a:p>
          <a:p>
            <a:pPr algn="just">
              <a:buNone/>
            </a:pPr>
            <a:r>
              <a:rPr lang="en-US" sz="3100" dirty="0" smtClean="0">
                <a:solidFill>
                  <a:srgbClr val="0000FF"/>
                </a:solidFill>
              </a:rPr>
              <a:t>		It contains </a:t>
            </a:r>
            <a:r>
              <a:rPr lang="en-US" sz="3100" dirty="0" err="1" smtClean="0">
                <a:solidFill>
                  <a:srgbClr val="0000FF"/>
                </a:solidFill>
              </a:rPr>
              <a:t>heme</a:t>
            </a:r>
            <a:r>
              <a:rPr lang="en-US" sz="3100" dirty="0" smtClean="0">
                <a:solidFill>
                  <a:srgbClr val="0000FF"/>
                </a:solidFill>
              </a:rPr>
              <a:t> group, in which the Fe 3+ accepts the electrons from coenzyme Q to become Fe 2+. Transfers electrons to </a:t>
            </a:r>
            <a:r>
              <a:rPr lang="en-US" sz="3100" dirty="0" err="1" smtClean="0">
                <a:solidFill>
                  <a:srgbClr val="0000FF"/>
                </a:solidFill>
              </a:rPr>
              <a:t>cytochrome</a:t>
            </a:r>
            <a:r>
              <a:rPr lang="en-US" sz="3100" dirty="0" smtClean="0">
                <a:solidFill>
                  <a:srgbClr val="0000FF"/>
                </a:solidFill>
              </a:rPr>
              <a:t> c.</a:t>
            </a:r>
          </a:p>
          <a:p>
            <a:pPr algn="just"/>
            <a:r>
              <a:rPr lang="en-US" sz="3100" b="1" dirty="0" err="1" smtClean="0">
                <a:solidFill>
                  <a:srgbClr val="0000FF"/>
                </a:solidFill>
              </a:rPr>
              <a:t>Cytochrome</a:t>
            </a:r>
            <a:r>
              <a:rPr lang="en-US" sz="3100" b="1" dirty="0" smtClean="0">
                <a:solidFill>
                  <a:srgbClr val="0000FF"/>
                </a:solidFill>
              </a:rPr>
              <a:t> c</a:t>
            </a:r>
            <a:endParaRPr lang="en-US" sz="3100" dirty="0" smtClean="0">
              <a:solidFill>
                <a:srgbClr val="0000FF"/>
              </a:solidFill>
            </a:endParaRPr>
          </a:p>
          <a:p>
            <a:pPr algn="just">
              <a:buNone/>
            </a:pPr>
            <a:r>
              <a:rPr lang="en-US" sz="3100" dirty="0" smtClean="0">
                <a:solidFill>
                  <a:srgbClr val="0000FF"/>
                </a:solidFill>
              </a:rPr>
              <a:t>		It contains the </a:t>
            </a:r>
            <a:r>
              <a:rPr lang="en-US" sz="3100" dirty="0" err="1" smtClean="0">
                <a:solidFill>
                  <a:srgbClr val="0000FF"/>
                </a:solidFill>
              </a:rPr>
              <a:t>heme</a:t>
            </a:r>
            <a:r>
              <a:rPr lang="en-US" sz="3100" dirty="0" smtClean="0">
                <a:solidFill>
                  <a:srgbClr val="0000FF"/>
                </a:solidFill>
              </a:rPr>
              <a:t> group, in which the Fe 3+ accepts the electrons from complex III to become Fe 2+. Transfers electrons to complex IV.</a:t>
            </a:r>
          </a:p>
          <a:p>
            <a:pPr algn="just"/>
            <a:r>
              <a:rPr lang="en-US" sz="3100" b="1" dirty="0" smtClean="0">
                <a:solidFill>
                  <a:srgbClr val="FF0000"/>
                </a:solidFill>
              </a:rPr>
              <a:t>Complex IV</a:t>
            </a:r>
            <a:r>
              <a:rPr lang="en-US" sz="3100" dirty="0" smtClean="0">
                <a:solidFill>
                  <a:srgbClr val="FF0000"/>
                </a:solidFill>
              </a:rPr>
              <a:t> (</a:t>
            </a:r>
            <a:r>
              <a:rPr lang="en-US" sz="3100" dirty="0" err="1" smtClean="0">
                <a:solidFill>
                  <a:srgbClr val="FF0000"/>
                </a:solidFill>
              </a:rPr>
              <a:t>cytochrome</a:t>
            </a:r>
            <a:r>
              <a:rPr lang="en-US" sz="3100" dirty="0" smtClean="0">
                <a:solidFill>
                  <a:srgbClr val="FF0000"/>
                </a:solidFill>
              </a:rPr>
              <a:t> a)</a:t>
            </a:r>
          </a:p>
          <a:p>
            <a:pPr algn="just">
              <a:buNone/>
            </a:pPr>
            <a:r>
              <a:rPr lang="en-US" sz="3100" dirty="0" smtClean="0">
                <a:solidFill>
                  <a:srgbClr val="0000FF"/>
                </a:solidFill>
              </a:rPr>
              <a:t>		It contains the </a:t>
            </a:r>
            <a:r>
              <a:rPr lang="en-US" sz="3100" dirty="0" err="1" smtClean="0">
                <a:solidFill>
                  <a:srgbClr val="0000FF"/>
                </a:solidFill>
              </a:rPr>
              <a:t>heme</a:t>
            </a:r>
            <a:r>
              <a:rPr lang="en-US" sz="3100" dirty="0" smtClean="0">
                <a:solidFill>
                  <a:srgbClr val="0000FF"/>
                </a:solidFill>
              </a:rPr>
              <a:t> group, in which the Fe 3+ accepts electrons from </a:t>
            </a:r>
            <a:r>
              <a:rPr lang="en-US" sz="3100" dirty="0" err="1" smtClean="0">
                <a:solidFill>
                  <a:srgbClr val="0000FF"/>
                </a:solidFill>
              </a:rPr>
              <a:t>cytochrome</a:t>
            </a:r>
            <a:r>
              <a:rPr lang="en-US" sz="3100" dirty="0" smtClean="0">
                <a:solidFill>
                  <a:srgbClr val="0000FF"/>
                </a:solidFill>
              </a:rPr>
              <a:t> c to become Fe 2+. Transfers electrons to O</a:t>
            </a:r>
            <a:r>
              <a:rPr lang="en-US" sz="3100" baseline="-25000" dirty="0" smtClean="0">
                <a:solidFill>
                  <a:srgbClr val="0000FF"/>
                </a:solidFill>
              </a:rPr>
              <a:t>2</a:t>
            </a:r>
            <a:r>
              <a:rPr lang="en-US" sz="3100" dirty="0" smtClean="0">
                <a:solidFill>
                  <a:srgbClr val="0000FF"/>
                </a:solidFill>
              </a:rPr>
              <a:t>, which is combined with hydrogen to form H</a:t>
            </a:r>
            <a:r>
              <a:rPr lang="en-US" sz="3100" baseline="-25000" dirty="0" smtClean="0">
                <a:solidFill>
                  <a:srgbClr val="0000FF"/>
                </a:solidFill>
              </a:rPr>
              <a:t>2</a:t>
            </a:r>
            <a:r>
              <a:rPr lang="en-US" sz="3100" dirty="0" smtClean="0">
                <a:solidFill>
                  <a:srgbClr val="0000FF"/>
                </a:solidFill>
              </a:rPr>
              <a:t>O.</a:t>
            </a:r>
          </a:p>
          <a:p>
            <a:pPr algn="just"/>
            <a:r>
              <a:rPr lang="en-US" sz="3100" b="1" dirty="0" smtClean="0">
                <a:solidFill>
                  <a:srgbClr val="FF0000"/>
                </a:solidFill>
              </a:rPr>
              <a:t>Complex V</a:t>
            </a:r>
            <a:r>
              <a:rPr lang="en-US" sz="3100" dirty="0" smtClean="0">
                <a:solidFill>
                  <a:srgbClr val="FF0000"/>
                </a:solidFill>
              </a:rPr>
              <a:t> (ATP </a:t>
            </a:r>
            <a:r>
              <a:rPr lang="en-US" sz="3100" dirty="0" err="1" smtClean="0">
                <a:solidFill>
                  <a:srgbClr val="FF0000"/>
                </a:solidFill>
              </a:rPr>
              <a:t>synthase</a:t>
            </a:r>
            <a:r>
              <a:rPr lang="en-US" sz="3100" dirty="0" smtClean="0">
                <a:solidFill>
                  <a:srgbClr val="FF0000"/>
                </a:solidFill>
              </a:rPr>
              <a:t>)</a:t>
            </a:r>
          </a:p>
          <a:p>
            <a:pPr algn="just">
              <a:buNone/>
            </a:pPr>
            <a:r>
              <a:rPr lang="en-US" sz="3100" dirty="0" smtClean="0">
                <a:solidFill>
                  <a:srgbClr val="0000FF"/>
                </a:solidFill>
              </a:rPr>
              <a:t>		It contains a proton channel that allows for protons to cross into the matrix, using the proton gradient energy to form ATP.</a:t>
            </a:r>
          </a:p>
          <a:p>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omponents of the Electron Transport Chain"/>
          <p:cNvPicPr>
            <a:picLocks noChangeAspect="1" noChangeArrowheads="1"/>
          </p:cNvPicPr>
          <p:nvPr/>
        </p:nvPicPr>
        <p:blipFill>
          <a:blip r:embed="rId2"/>
          <a:srcRect/>
          <a:stretch>
            <a:fillRect/>
          </a:stretch>
        </p:blipFill>
        <p:spPr bwMode="auto">
          <a:xfrm>
            <a:off x="457200" y="1143000"/>
            <a:ext cx="8320668" cy="4572000"/>
          </a:xfrm>
          <a:prstGeom prst="rect">
            <a:avLst/>
          </a:prstGeom>
          <a:noFill/>
          <a:ln>
            <a:solidFill>
              <a:srgbClr val="FF0000"/>
            </a:solid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381000"/>
          </a:xfrm>
        </p:spPr>
        <p:txBody>
          <a:bodyPr>
            <a:normAutofit fontScale="90000"/>
          </a:bodyPr>
          <a:lstStyle/>
          <a:p>
            <a:pPr algn="ctr"/>
            <a:r>
              <a:rPr lang="en-US" sz="2700" b="1" dirty="0" smtClean="0">
                <a:solidFill>
                  <a:srgbClr val="FF0000"/>
                </a:solidFill>
              </a:rPr>
              <a:t/>
            </a:r>
            <a:br>
              <a:rPr lang="en-US" sz="2700" b="1" dirty="0" smtClean="0">
                <a:solidFill>
                  <a:srgbClr val="FF0000"/>
                </a:solidFill>
              </a:rPr>
            </a:br>
            <a:r>
              <a:rPr lang="en-US" sz="2700" b="1" dirty="0" smtClean="0">
                <a:solidFill>
                  <a:srgbClr val="FF0000"/>
                </a:solidFill>
              </a:rPr>
              <a:t/>
            </a:r>
            <a:br>
              <a:rPr lang="en-US" sz="2700" b="1" dirty="0" smtClean="0">
                <a:solidFill>
                  <a:srgbClr val="FF0000"/>
                </a:solidFill>
              </a:rPr>
            </a:br>
            <a:r>
              <a:rPr lang="en-US" sz="2700" b="1" dirty="0" smtClean="0">
                <a:solidFill>
                  <a:srgbClr val="FF0000"/>
                </a:solidFill>
              </a:rPr>
              <a:t>FUNCTIONS</a:t>
            </a:r>
            <a:r>
              <a:rPr lang="en-US" b="1" dirty="0" smtClean="0"/>
              <a:t/>
            </a:r>
            <a:br>
              <a:rPr lang="en-US" b="1" dirty="0" smtClean="0"/>
            </a:br>
            <a:endParaRPr lang="en-US" dirty="0"/>
          </a:p>
        </p:txBody>
      </p:sp>
      <p:sp>
        <p:nvSpPr>
          <p:cNvPr id="3" name="Content Placeholder 2"/>
          <p:cNvSpPr>
            <a:spLocks noGrp="1"/>
          </p:cNvSpPr>
          <p:nvPr>
            <p:ph sz="quarter" idx="1"/>
          </p:nvPr>
        </p:nvSpPr>
        <p:spPr>
          <a:xfrm>
            <a:off x="304800" y="762000"/>
            <a:ext cx="8534400" cy="5791200"/>
          </a:xfrm>
        </p:spPr>
        <p:txBody>
          <a:bodyPr>
            <a:normAutofit fontScale="85000" lnSpcReduction="20000"/>
          </a:bodyPr>
          <a:lstStyle/>
          <a:p>
            <a:pPr algn="just"/>
            <a:r>
              <a:rPr lang="en-US" dirty="0" smtClean="0">
                <a:solidFill>
                  <a:srgbClr val="0000FF"/>
                </a:solidFill>
              </a:rPr>
              <a:t>The most important function of mitochondria is to produce energy.</a:t>
            </a:r>
          </a:p>
          <a:p>
            <a:pPr algn="just"/>
            <a:r>
              <a:rPr lang="en-US" dirty="0" smtClean="0">
                <a:solidFill>
                  <a:srgbClr val="0000FF"/>
                </a:solidFill>
              </a:rPr>
              <a:t> Mitochondria produce the molecule </a:t>
            </a:r>
            <a:r>
              <a:rPr lang="en-US" b="1" dirty="0" smtClean="0">
                <a:solidFill>
                  <a:srgbClr val="0000FF"/>
                </a:solidFill>
              </a:rPr>
              <a:t>adenosine </a:t>
            </a:r>
            <a:r>
              <a:rPr lang="en-US" b="1" dirty="0" err="1" smtClean="0">
                <a:solidFill>
                  <a:srgbClr val="0000FF"/>
                </a:solidFill>
              </a:rPr>
              <a:t>triphosphate</a:t>
            </a:r>
            <a:r>
              <a:rPr lang="en-US" dirty="0" smtClean="0">
                <a:solidFill>
                  <a:srgbClr val="0000FF"/>
                </a:solidFill>
              </a:rPr>
              <a:t> (ATP), one of the cell’s energy currencies that provide the energy to drive a host of cellular reactions and mechanisms.</a:t>
            </a:r>
          </a:p>
          <a:p>
            <a:pPr algn="just"/>
            <a:r>
              <a:rPr lang="en-US" dirty="0" smtClean="0">
                <a:solidFill>
                  <a:srgbClr val="0000FF"/>
                </a:solidFill>
              </a:rPr>
              <a:t>The simpler molecules of nutrition are sent to the mitochondria to be processed and to produce charged molecules. These charged molecules combine with oxygen and produce ATP molecules. This process is known as </a:t>
            </a:r>
            <a:r>
              <a:rPr lang="en-US" b="1" dirty="0" smtClean="0">
                <a:solidFill>
                  <a:srgbClr val="0000FF"/>
                </a:solidFill>
              </a:rPr>
              <a:t>oxidative </a:t>
            </a:r>
            <a:r>
              <a:rPr lang="en-US" b="1" dirty="0" err="1" smtClean="0">
                <a:solidFill>
                  <a:srgbClr val="0000FF"/>
                </a:solidFill>
              </a:rPr>
              <a:t>phosphorylation</a:t>
            </a:r>
            <a:r>
              <a:rPr lang="en-US" dirty="0" smtClean="0">
                <a:solidFill>
                  <a:srgbClr val="0000FF"/>
                </a:solidFill>
              </a:rPr>
              <a:t>.</a:t>
            </a:r>
          </a:p>
          <a:p>
            <a:pPr algn="just"/>
            <a:r>
              <a:rPr lang="en-US" dirty="0" smtClean="0">
                <a:solidFill>
                  <a:srgbClr val="0000FF"/>
                </a:solidFill>
              </a:rPr>
              <a:t>They are the respiratory centre of the cells and found enzymes in matrix for </a:t>
            </a:r>
            <a:r>
              <a:rPr lang="en-US" b="1" dirty="0" smtClean="0">
                <a:solidFill>
                  <a:srgbClr val="0000FF"/>
                </a:solidFill>
              </a:rPr>
              <a:t>Krebs cycle</a:t>
            </a:r>
            <a:r>
              <a:rPr lang="en-US" dirty="0" smtClean="0">
                <a:solidFill>
                  <a:srgbClr val="0000FF"/>
                </a:solidFill>
              </a:rPr>
              <a:t>.</a:t>
            </a:r>
          </a:p>
          <a:p>
            <a:pPr algn="just"/>
            <a:r>
              <a:rPr lang="en-US" dirty="0" smtClean="0">
                <a:solidFill>
                  <a:srgbClr val="0000FF"/>
                </a:solidFill>
              </a:rPr>
              <a:t>The enzymes for electron transport are located in inner membrane of mitochondria.</a:t>
            </a:r>
          </a:p>
          <a:p>
            <a:pPr algn="just"/>
            <a:r>
              <a:rPr lang="en-US" dirty="0" smtClean="0">
                <a:solidFill>
                  <a:srgbClr val="0000FF"/>
                </a:solidFill>
              </a:rPr>
              <a:t>Mitochondria may also produce heat (brown fat), and accumulate iron-containing pigments (</a:t>
            </a:r>
            <a:r>
              <a:rPr lang="en-US" dirty="0" err="1" smtClean="0">
                <a:solidFill>
                  <a:srgbClr val="0000FF"/>
                </a:solidFill>
              </a:rPr>
              <a:t>Heme</a:t>
            </a:r>
            <a:r>
              <a:rPr lang="en-US" dirty="0" smtClean="0">
                <a:solidFill>
                  <a:srgbClr val="0000FF"/>
                </a:solidFill>
              </a:rPr>
              <a:t> </a:t>
            </a:r>
            <a:r>
              <a:rPr lang="en-US" dirty="0" err="1" smtClean="0">
                <a:solidFill>
                  <a:srgbClr val="0000FF"/>
                </a:solidFill>
              </a:rPr>
              <a:t>ferritin</a:t>
            </a:r>
            <a:r>
              <a:rPr lang="en-US" dirty="0" smtClean="0">
                <a:solidFill>
                  <a:srgbClr val="0000FF"/>
                </a:solidFill>
              </a:rPr>
              <a:t>), ions of Ca2+ and HPO</a:t>
            </a:r>
            <a:r>
              <a:rPr lang="en-US" baseline="-25000" dirty="0" smtClean="0">
                <a:solidFill>
                  <a:srgbClr val="0000FF"/>
                </a:solidFill>
              </a:rPr>
              <a:t>4</a:t>
            </a:r>
            <a:r>
              <a:rPr lang="en-US" baseline="30000" dirty="0" smtClean="0">
                <a:solidFill>
                  <a:srgbClr val="0000FF"/>
                </a:solidFill>
              </a:rPr>
              <a:t>2–</a:t>
            </a:r>
            <a:r>
              <a:rPr lang="en-US" dirty="0" smtClean="0">
                <a:solidFill>
                  <a:srgbClr val="0000FF"/>
                </a:solidFill>
              </a:rPr>
              <a:t> (or phosphate; e.g., </a:t>
            </a:r>
            <a:r>
              <a:rPr lang="en-US" dirty="0" err="1" smtClean="0">
                <a:solidFill>
                  <a:srgbClr val="0000FF"/>
                </a:solidFill>
              </a:rPr>
              <a:t>osteoblasts</a:t>
            </a:r>
            <a:r>
              <a:rPr lang="en-US" dirty="0" smtClean="0">
                <a:solidFill>
                  <a:srgbClr val="0000FF"/>
                </a:solidFill>
              </a:rPr>
              <a:t> of bones or yolk proteins).</a:t>
            </a:r>
          </a:p>
          <a:p>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a:bodyPr>
          <a:lstStyle/>
          <a:p>
            <a:pPr algn="ctr"/>
            <a:r>
              <a:rPr lang="en-US" sz="2400" b="1" dirty="0" smtClean="0">
                <a:solidFill>
                  <a:srgbClr val="FF0000"/>
                </a:solidFill>
              </a:rPr>
              <a:t>FUNCTIONS     </a:t>
            </a:r>
            <a:r>
              <a:rPr lang="en-US" sz="1800" b="1" dirty="0" err="1" smtClean="0">
                <a:solidFill>
                  <a:srgbClr val="FF0000"/>
                </a:solidFill>
              </a:rPr>
              <a:t>conti</a:t>
            </a:r>
            <a:r>
              <a:rPr lang="en-US" sz="1800" b="1" dirty="0" smtClean="0">
                <a:solidFill>
                  <a:srgbClr val="FF0000"/>
                </a:solidFill>
              </a:rPr>
              <a:t>….</a:t>
            </a:r>
            <a:endParaRPr lang="en-US" sz="1800" dirty="0"/>
          </a:p>
        </p:txBody>
      </p:sp>
      <p:sp>
        <p:nvSpPr>
          <p:cNvPr id="3" name="Content Placeholder 2"/>
          <p:cNvSpPr>
            <a:spLocks noGrp="1"/>
          </p:cNvSpPr>
          <p:nvPr>
            <p:ph sz="quarter" idx="1"/>
          </p:nvPr>
        </p:nvSpPr>
        <p:spPr>
          <a:xfrm>
            <a:off x="457200" y="990600"/>
            <a:ext cx="7696200" cy="5105400"/>
          </a:xfrm>
        </p:spPr>
        <p:txBody>
          <a:bodyPr>
            <a:normAutofit fontScale="85000" lnSpcReduction="10000"/>
          </a:bodyPr>
          <a:lstStyle/>
          <a:p>
            <a:pPr algn="just"/>
            <a:r>
              <a:rPr lang="en-US" dirty="0" smtClean="0">
                <a:solidFill>
                  <a:srgbClr val="0000FF"/>
                </a:solidFill>
              </a:rPr>
              <a:t>Mitochondria help the cells to maintain the proper concentration of calcium ions within the compartments of the cell.</a:t>
            </a:r>
          </a:p>
          <a:p>
            <a:pPr algn="just"/>
            <a:r>
              <a:rPr lang="en-US" dirty="0" smtClean="0">
                <a:solidFill>
                  <a:srgbClr val="0000FF"/>
                </a:solidFill>
              </a:rPr>
              <a:t>The mitochondria also help in building certain parts of blood and hormones like testosterone and estrogen.</a:t>
            </a:r>
          </a:p>
          <a:p>
            <a:pPr algn="just"/>
            <a:r>
              <a:rPr lang="en-US" dirty="0" smtClean="0">
                <a:solidFill>
                  <a:srgbClr val="0000FF"/>
                </a:solidFill>
              </a:rPr>
              <a:t>The liver cell’s mitochondria have enzymes that detoxify ammonia.</a:t>
            </a:r>
          </a:p>
          <a:p>
            <a:pPr algn="just"/>
            <a:r>
              <a:rPr lang="en-US" dirty="0" smtClean="0">
                <a:solidFill>
                  <a:srgbClr val="0000FF"/>
                </a:solidFill>
              </a:rPr>
              <a:t>The mitochondria also play an important role in the process of apoptosis or programmed cell death.</a:t>
            </a:r>
          </a:p>
          <a:p>
            <a:pPr algn="just"/>
            <a:r>
              <a:rPr lang="en-US" dirty="0" smtClean="0">
                <a:solidFill>
                  <a:srgbClr val="0000FF"/>
                </a:solidFill>
              </a:rPr>
              <a:t>Abnormal death of cells due to the dysfunction of mitochondria can affect the function of an organ.</a:t>
            </a:r>
          </a:p>
          <a:p>
            <a:pPr algn="just"/>
            <a:r>
              <a:rPr lang="en-US" dirty="0" smtClean="0">
                <a:solidFill>
                  <a:srgbClr val="0000FF"/>
                </a:solidFill>
              </a:rPr>
              <a:t>Mitochondrial genes control some hereditary characters e.g., male sterility in maize.</a:t>
            </a:r>
          </a:p>
          <a:p>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a:bodyPr>
          <a:lstStyle/>
          <a:p>
            <a:pPr>
              <a:buNone/>
            </a:pPr>
            <a:r>
              <a:rPr lang="en-US" sz="4800" dirty="0" smtClean="0">
                <a:solidFill>
                  <a:srgbClr val="FF0000"/>
                </a:solidFill>
              </a:rPr>
              <a:t>Thanks to all……</a:t>
            </a:r>
            <a:endParaRPr lang="en-US" sz="4800" dirty="0">
              <a:solidFill>
                <a:srgbClr val="FF000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rmAutofit fontScale="90000"/>
          </a:bodyPr>
          <a:lstStyle/>
          <a:p>
            <a:pPr algn="ctr"/>
            <a:r>
              <a:rPr lang="en-US" sz="2800" b="1" dirty="0" smtClean="0">
                <a:solidFill>
                  <a:srgbClr val="FF0000"/>
                </a:solidFill>
              </a:rPr>
              <a:t>DEFINITION</a:t>
            </a:r>
            <a:endParaRPr lang="en-US" sz="2800" dirty="0"/>
          </a:p>
        </p:txBody>
      </p:sp>
      <p:sp>
        <p:nvSpPr>
          <p:cNvPr id="3" name="Content Placeholder 2"/>
          <p:cNvSpPr>
            <a:spLocks noGrp="1"/>
          </p:cNvSpPr>
          <p:nvPr>
            <p:ph sz="quarter" idx="1"/>
          </p:nvPr>
        </p:nvSpPr>
        <p:spPr>
          <a:xfrm>
            <a:off x="457200" y="762000"/>
            <a:ext cx="8229600" cy="5715000"/>
          </a:xfrm>
        </p:spPr>
        <p:txBody>
          <a:bodyPr>
            <a:normAutofit fontScale="85000" lnSpcReduction="20000"/>
          </a:bodyPr>
          <a:lstStyle/>
          <a:p>
            <a:pPr algn="just">
              <a:buNone/>
            </a:pPr>
            <a:r>
              <a:rPr lang="en-US" dirty="0" smtClean="0"/>
              <a:t>		</a:t>
            </a:r>
            <a:r>
              <a:rPr lang="en-US" dirty="0" smtClean="0">
                <a:solidFill>
                  <a:srgbClr val="0000FF"/>
                </a:solidFill>
              </a:rPr>
              <a:t>Mitochondria are oxygen-consuming, bean-shaped cellular organelles of immense importance floating free throughout the cell.</a:t>
            </a:r>
          </a:p>
          <a:p>
            <a:pPr algn="just">
              <a:buNone/>
            </a:pPr>
            <a:r>
              <a:rPr lang="en-US" dirty="0" smtClean="0">
                <a:solidFill>
                  <a:srgbClr val="0000FF"/>
                </a:solidFill>
              </a:rPr>
              <a:t>	They are known as the “powerhouse of the cell” since these organelles supply all the necessary biological energy to the cell by oxidizing the substrates available. The enzymatic oxidation of chemical compounds in the mitochondria releases energy. </a:t>
            </a:r>
          </a:p>
          <a:p>
            <a:pPr algn="just">
              <a:buNone/>
            </a:pPr>
            <a:r>
              <a:rPr lang="en-US" dirty="0" smtClean="0">
                <a:solidFill>
                  <a:srgbClr val="0000FF"/>
                </a:solidFill>
              </a:rPr>
              <a:t>		Since mitochondria act as the power-houses, they are abundantly found on those sites where energy is earnestly required such as sperm tail, muscle cell, liver cell (up to 1600 mitochondria), </a:t>
            </a:r>
            <a:r>
              <a:rPr lang="en-US" dirty="0" err="1" smtClean="0">
                <a:solidFill>
                  <a:srgbClr val="0000FF"/>
                </a:solidFill>
              </a:rPr>
              <a:t>microvilli</a:t>
            </a:r>
            <a:r>
              <a:rPr lang="en-US" dirty="0" smtClean="0">
                <a:solidFill>
                  <a:srgbClr val="0000FF"/>
                </a:solidFill>
              </a:rPr>
              <a:t>, </a:t>
            </a:r>
            <a:r>
              <a:rPr lang="en-US" dirty="0" err="1" smtClean="0">
                <a:solidFill>
                  <a:srgbClr val="0000FF"/>
                </a:solidFill>
              </a:rPr>
              <a:t>oocyte</a:t>
            </a:r>
            <a:r>
              <a:rPr lang="en-US" dirty="0" smtClean="0">
                <a:solidFill>
                  <a:srgbClr val="0000FF"/>
                </a:solidFill>
              </a:rPr>
              <a:t> (more than 300,000 mitochondria), etc. Typically, there are about 2000 mitochondria per cell, representing around 25% of the cell volume. In 1890, mitochondria were first described by Richard </a:t>
            </a:r>
            <a:r>
              <a:rPr lang="en-US" dirty="0" err="1" smtClean="0">
                <a:solidFill>
                  <a:srgbClr val="0000FF"/>
                </a:solidFill>
              </a:rPr>
              <a:t>Altmann</a:t>
            </a:r>
            <a:r>
              <a:rPr lang="en-US" dirty="0" smtClean="0">
                <a:solidFill>
                  <a:srgbClr val="0000FF"/>
                </a:solidFill>
              </a:rPr>
              <a:t> and he called them </a:t>
            </a:r>
            <a:r>
              <a:rPr lang="en-US" b="1" dirty="0" err="1" smtClean="0">
                <a:solidFill>
                  <a:srgbClr val="0000FF"/>
                </a:solidFill>
              </a:rPr>
              <a:t>bioblasts</a:t>
            </a:r>
            <a:r>
              <a:rPr lang="en-US" dirty="0" smtClean="0">
                <a:solidFill>
                  <a:srgbClr val="0000FF"/>
                </a:solidFill>
              </a:rPr>
              <a:t>. Benda in the year 1897 coined the term ‘</a:t>
            </a:r>
            <a:r>
              <a:rPr lang="en-US" b="1" dirty="0" smtClean="0">
                <a:solidFill>
                  <a:srgbClr val="0000FF"/>
                </a:solidFill>
              </a:rPr>
              <a:t>mitochondrion</a:t>
            </a:r>
            <a:r>
              <a:rPr lang="en-US" dirty="0" smtClean="0">
                <a:solidFill>
                  <a:srgbClr val="0000FF"/>
                </a:solidFill>
              </a:rPr>
              <a:t>’.</a:t>
            </a:r>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457200"/>
          </a:xfrm>
        </p:spPr>
        <p:txBody>
          <a:bodyPr>
            <a:normAutofit/>
          </a:bodyPr>
          <a:lstStyle/>
          <a:p>
            <a:pPr algn="ctr"/>
            <a:r>
              <a:rPr lang="en-US" sz="2400" b="1" dirty="0" smtClean="0">
                <a:solidFill>
                  <a:srgbClr val="FF0000"/>
                </a:solidFill>
              </a:rPr>
              <a:t>ULTRASTRUCTUE</a:t>
            </a:r>
            <a:endParaRPr lang="en-US" sz="2400" dirty="0"/>
          </a:p>
        </p:txBody>
      </p:sp>
      <p:sp>
        <p:nvSpPr>
          <p:cNvPr id="3" name="Content Placeholder 2"/>
          <p:cNvSpPr>
            <a:spLocks noGrp="1"/>
          </p:cNvSpPr>
          <p:nvPr>
            <p:ph sz="quarter" idx="1"/>
          </p:nvPr>
        </p:nvSpPr>
        <p:spPr>
          <a:xfrm>
            <a:off x="457200" y="1066800"/>
            <a:ext cx="8229600" cy="5486400"/>
          </a:xfrm>
        </p:spPr>
        <p:txBody>
          <a:bodyPr>
            <a:normAutofit fontScale="92500" lnSpcReduction="10000"/>
          </a:bodyPr>
          <a:lstStyle/>
          <a:p>
            <a:pPr algn="just">
              <a:buNone/>
            </a:pPr>
            <a:r>
              <a:rPr lang="en-US" dirty="0" smtClean="0">
                <a:solidFill>
                  <a:srgbClr val="0000FF"/>
                </a:solidFill>
              </a:rPr>
              <a:t>		Mitochondria are mobile, plastic organelles that have a double-membrane structure. It ranges from 0.5 to 1.0 micrometer in diameter.  It has </a:t>
            </a:r>
            <a:r>
              <a:rPr lang="en-US" b="1" dirty="0" smtClean="0">
                <a:solidFill>
                  <a:srgbClr val="0000FF"/>
                </a:solidFill>
              </a:rPr>
              <a:t>four distinct domains:</a:t>
            </a:r>
            <a:r>
              <a:rPr lang="en-US" dirty="0" smtClean="0">
                <a:solidFill>
                  <a:srgbClr val="0000FF"/>
                </a:solidFill>
              </a:rPr>
              <a:t> the outer membrane, the inner membrane, the </a:t>
            </a:r>
            <a:r>
              <a:rPr lang="en-US" dirty="0" err="1" smtClean="0">
                <a:solidFill>
                  <a:srgbClr val="0000FF"/>
                </a:solidFill>
              </a:rPr>
              <a:t>intermembrane</a:t>
            </a:r>
            <a:r>
              <a:rPr lang="en-US" dirty="0" smtClean="0">
                <a:solidFill>
                  <a:srgbClr val="0000FF"/>
                </a:solidFill>
              </a:rPr>
              <a:t> space, and the matrix. The organelle is enclosed by two membranes a smooth outer membrane and a markedly folded or tubular inner mitochondrial membrane, which has a large surface and encloses the matrix space.</a:t>
            </a:r>
          </a:p>
          <a:p>
            <a:pPr algn="just">
              <a:buNone/>
            </a:pPr>
            <a:r>
              <a:rPr lang="en-US" dirty="0" smtClean="0">
                <a:solidFill>
                  <a:srgbClr val="0000FF"/>
                </a:solidFill>
              </a:rPr>
              <a:t>		The </a:t>
            </a:r>
            <a:r>
              <a:rPr lang="en-US" dirty="0" err="1" smtClean="0">
                <a:solidFill>
                  <a:srgbClr val="0000FF"/>
                </a:solidFill>
              </a:rPr>
              <a:t>intermembrane</a:t>
            </a:r>
            <a:r>
              <a:rPr lang="en-US" dirty="0" smtClean="0">
                <a:solidFill>
                  <a:srgbClr val="0000FF"/>
                </a:solidFill>
              </a:rPr>
              <a:t> space is located between the inner and outer membranes. The number and shape of the mitochondria, as well as the numbers of </a:t>
            </a:r>
            <a:r>
              <a:rPr lang="en-US" dirty="0" err="1" smtClean="0">
                <a:solidFill>
                  <a:srgbClr val="0000FF"/>
                </a:solidFill>
              </a:rPr>
              <a:t>cristae</a:t>
            </a:r>
            <a:r>
              <a:rPr lang="en-US" dirty="0" smtClean="0">
                <a:solidFill>
                  <a:srgbClr val="0000FF"/>
                </a:solidFill>
              </a:rPr>
              <a:t> they have, can differ widely from cell type to cell type.</a:t>
            </a:r>
          </a:p>
          <a:p>
            <a:pPr algn="just">
              <a:buNone/>
            </a:pPr>
            <a:r>
              <a:rPr lang="en-US" dirty="0" smtClean="0">
                <a:solidFill>
                  <a:srgbClr val="0000FF"/>
                </a:solidFill>
              </a:rPr>
              <a:t>		</a:t>
            </a:r>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419600"/>
            <a:ext cx="3733800" cy="685800"/>
          </a:xfrm>
        </p:spPr>
        <p:txBody>
          <a:bodyPr>
            <a:normAutofit fontScale="90000"/>
          </a:bodyPr>
          <a:lstStyle/>
          <a:p>
            <a:pPr algn="ctr"/>
            <a:r>
              <a:rPr lang="en-US" sz="2000" i="1" dirty="0" smtClean="0">
                <a:solidFill>
                  <a:srgbClr val="0000FF"/>
                </a:solidFill>
              </a:rPr>
              <a:t>Fig.- </a:t>
            </a:r>
            <a:r>
              <a:rPr lang="en-US" sz="2000" i="1" dirty="0" err="1" smtClean="0">
                <a:solidFill>
                  <a:srgbClr val="0000FF"/>
                </a:solidFill>
              </a:rPr>
              <a:t>Ultrastructure</a:t>
            </a:r>
            <a:r>
              <a:rPr lang="en-US" sz="2000" i="1" dirty="0" smtClean="0">
                <a:solidFill>
                  <a:srgbClr val="0000FF"/>
                </a:solidFill>
              </a:rPr>
              <a:t> (cross-section) of Mitochondrion</a:t>
            </a:r>
            <a:endParaRPr lang="en-US" sz="2000" i="1" dirty="0">
              <a:solidFill>
                <a:srgbClr val="0000FF"/>
              </a:solidFill>
            </a:endParaRPr>
          </a:p>
        </p:txBody>
      </p:sp>
      <p:pic>
        <p:nvPicPr>
          <p:cNvPr id="17410" name="Picture 2" descr="C:\Users\abc\Desktop\638126_609183_ans.png"/>
          <p:cNvPicPr>
            <a:picLocks noGrp="1" noChangeAspect="1" noChangeArrowheads="1"/>
          </p:cNvPicPr>
          <p:nvPr>
            <p:ph sz="quarter" idx="1"/>
          </p:nvPr>
        </p:nvPicPr>
        <p:blipFill>
          <a:blip r:embed="rId2"/>
          <a:srcRect/>
          <a:stretch>
            <a:fillRect/>
          </a:stretch>
        </p:blipFill>
        <p:spPr bwMode="auto">
          <a:xfrm>
            <a:off x="381000" y="381000"/>
            <a:ext cx="4265788" cy="3733800"/>
          </a:xfrm>
          <a:prstGeom prst="rect">
            <a:avLst/>
          </a:prstGeom>
          <a:ln w="38100" cap="sq">
            <a:solidFill>
              <a:srgbClr val="FF0000"/>
            </a:solidFill>
            <a:prstDash val="solid"/>
            <a:miter lim="800000"/>
          </a:ln>
          <a:effectLst>
            <a:outerShdw blurRad="50800" dist="38100" dir="2700000" algn="tl" rotWithShape="0">
              <a:srgbClr val="000000">
                <a:alpha val="43000"/>
              </a:srgbClr>
            </a:outerShdw>
          </a:effectLst>
        </p:spPr>
      </p:pic>
      <p:pic>
        <p:nvPicPr>
          <p:cNvPr id="2050" name="Picture 2" descr="C:\Users\abc\Desktop\images.jpg"/>
          <p:cNvPicPr>
            <a:picLocks noChangeAspect="1" noChangeArrowheads="1"/>
          </p:cNvPicPr>
          <p:nvPr/>
        </p:nvPicPr>
        <p:blipFill>
          <a:blip r:embed="rId3"/>
          <a:srcRect/>
          <a:stretch>
            <a:fillRect/>
          </a:stretch>
        </p:blipFill>
        <p:spPr bwMode="auto">
          <a:xfrm>
            <a:off x="4876800" y="914400"/>
            <a:ext cx="3581400" cy="5218061"/>
          </a:xfrm>
          <a:prstGeom prst="rect">
            <a:avLst/>
          </a:prstGeom>
          <a:noFill/>
          <a:ln w="38100">
            <a:solidFill>
              <a:srgbClr val="FF0000"/>
            </a:solid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34962"/>
          </a:xfrm>
        </p:spPr>
        <p:txBody>
          <a:bodyPr>
            <a:normAutofit fontScale="90000"/>
          </a:bodyPr>
          <a:lstStyle/>
          <a:p>
            <a:r>
              <a:rPr lang="en-US" sz="2400" b="1" dirty="0" smtClean="0">
                <a:solidFill>
                  <a:srgbClr val="FF0000"/>
                </a:solidFill>
              </a:rPr>
              <a:t>ULTRASTRUCTUE</a:t>
            </a:r>
            <a:endParaRPr lang="en-US" sz="2400" dirty="0"/>
          </a:p>
        </p:txBody>
      </p:sp>
      <p:sp>
        <p:nvSpPr>
          <p:cNvPr id="3" name="Content Placeholder 2"/>
          <p:cNvSpPr>
            <a:spLocks noGrp="1"/>
          </p:cNvSpPr>
          <p:nvPr>
            <p:ph sz="quarter" idx="1"/>
          </p:nvPr>
        </p:nvSpPr>
        <p:spPr>
          <a:xfrm>
            <a:off x="304800" y="762000"/>
            <a:ext cx="8534400" cy="5791200"/>
          </a:xfrm>
        </p:spPr>
        <p:txBody>
          <a:bodyPr>
            <a:normAutofit fontScale="92500" lnSpcReduction="10000"/>
          </a:bodyPr>
          <a:lstStyle/>
          <a:p>
            <a:pPr algn="just">
              <a:buNone/>
            </a:pPr>
            <a:r>
              <a:rPr lang="en-US" dirty="0" smtClean="0">
                <a:solidFill>
                  <a:srgbClr val="0000FF"/>
                </a:solidFill>
              </a:rPr>
              <a:t>		</a:t>
            </a:r>
            <a:r>
              <a:rPr lang="en-US" sz="2600" dirty="0" smtClean="0">
                <a:solidFill>
                  <a:srgbClr val="0000FF"/>
                </a:solidFill>
              </a:rPr>
              <a:t>Tissues with intensive oxidative metabolism e. g., heart muscle have mitochondria with particularly large numbers of </a:t>
            </a:r>
            <a:r>
              <a:rPr lang="en-US" sz="2600" dirty="0" err="1" smtClean="0">
                <a:solidFill>
                  <a:srgbClr val="0000FF"/>
                </a:solidFill>
              </a:rPr>
              <a:t>cristae</a:t>
            </a:r>
            <a:r>
              <a:rPr lang="en-US" sz="2600" dirty="0" smtClean="0">
                <a:solidFill>
                  <a:srgbClr val="0000FF"/>
                </a:solidFill>
              </a:rPr>
              <a:t>. Even within one type of tissue, the shape of the mitochondria can vary depending on their functional status. Both mitochondrial membranes are very rich in proteins.</a:t>
            </a:r>
            <a:r>
              <a:rPr lang="en-US" sz="2600" dirty="0" smtClean="0"/>
              <a:t> </a:t>
            </a:r>
          </a:p>
          <a:p>
            <a:pPr algn="just">
              <a:buNone/>
            </a:pPr>
            <a:r>
              <a:rPr lang="en-US" sz="2600" dirty="0" smtClean="0">
                <a:solidFill>
                  <a:srgbClr val="0000FF"/>
                </a:solidFill>
              </a:rPr>
              <a:t>	</a:t>
            </a:r>
            <a:r>
              <a:rPr lang="en-US" sz="2600" b="1" dirty="0" smtClean="0">
                <a:solidFill>
                  <a:srgbClr val="FF0000"/>
                </a:solidFill>
              </a:rPr>
              <a:t>Outer Mitochondrial  Membrane</a:t>
            </a:r>
            <a:endParaRPr lang="en-US" sz="2600" dirty="0" smtClean="0">
              <a:solidFill>
                <a:srgbClr val="0000FF"/>
              </a:solidFill>
            </a:endParaRPr>
          </a:p>
          <a:p>
            <a:pPr algn="just">
              <a:buNone/>
            </a:pPr>
            <a:r>
              <a:rPr lang="en-US" sz="2600" dirty="0" smtClean="0">
                <a:solidFill>
                  <a:srgbClr val="0000FF"/>
                </a:solidFill>
              </a:rPr>
              <a:t>		The outer mitochondrial membrane resembles more with the plasma membrane in structure and chemical composition. Pores in the outer membrane allow small molecules to be exchanged between the cytoplasm and the </a:t>
            </a:r>
            <a:r>
              <a:rPr lang="en-US" sz="2600" dirty="0" err="1" smtClean="0">
                <a:solidFill>
                  <a:srgbClr val="0000FF"/>
                </a:solidFill>
              </a:rPr>
              <a:t>intermembrane</a:t>
            </a:r>
            <a:r>
              <a:rPr lang="en-US" sz="2600" dirty="0" smtClean="0">
                <a:solidFill>
                  <a:srgbClr val="0000FF"/>
                </a:solidFill>
              </a:rPr>
              <a:t> space.</a:t>
            </a:r>
          </a:p>
          <a:p>
            <a:pPr algn="just">
              <a:buNone/>
            </a:pPr>
            <a:r>
              <a:rPr lang="en-US" sz="2600" b="1" dirty="0" smtClean="0">
                <a:solidFill>
                  <a:srgbClr val="FF0000"/>
                </a:solidFill>
              </a:rPr>
              <a:t>	Inner Mitochondrial Membrane</a:t>
            </a:r>
          </a:p>
          <a:p>
            <a:pPr algn="just">
              <a:buNone/>
            </a:pPr>
            <a:r>
              <a:rPr lang="en-US" sz="2600" dirty="0" smtClean="0">
                <a:solidFill>
                  <a:srgbClr val="0000FF"/>
                </a:solidFill>
              </a:rPr>
              <a:t>		The inner mitochondrial membrane is rich in many enzymes, coenzymes, and other components of electron transport chain. It also contains proton pumps and many </a:t>
            </a:r>
            <a:r>
              <a:rPr lang="en-US" sz="2600" dirty="0" err="1" smtClean="0">
                <a:solidFill>
                  <a:srgbClr val="0000FF"/>
                </a:solidFill>
              </a:rPr>
              <a:t>permease</a:t>
            </a:r>
            <a:r>
              <a:rPr lang="en-US" sz="2600" dirty="0" smtClean="0">
                <a:solidFill>
                  <a:srgbClr val="0000FF"/>
                </a:solidFill>
              </a:rPr>
              <a:t> proteins for the transport of various molecules such as citrates, ADP, phosphate, and ATP.</a:t>
            </a:r>
            <a:endParaRPr lang="en-US" sz="2600" dirty="0">
              <a:solidFill>
                <a:srgbClr val="0000FF"/>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457200"/>
          </a:xfrm>
        </p:spPr>
        <p:txBody>
          <a:bodyPr>
            <a:normAutofit fontScale="90000"/>
          </a:bodyPr>
          <a:lstStyle/>
          <a:p>
            <a:r>
              <a:rPr lang="en-US" sz="2700" b="1" dirty="0" smtClean="0">
                <a:solidFill>
                  <a:srgbClr val="FF0000"/>
                </a:solidFill>
              </a:rPr>
              <a:t/>
            </a:r>
            <a:br>
              <a:rPr lang="en-US" sz="2700" b="1" dirty="0" smtClean="0">
                <a:solidFill>
                  <a:srgbClr val="FF0000"/>
                </a:solidFill>
              </a:rPr>
            </a:br>
            <a:r>
              <a:rPr lang="en-US" sz="2700" b="1" dirty="0" smtClean="0">
                <a:solidFill>
                  <a:srgbClr val="FF0000"/>
                </a:solidFill>
              </a:rPr>
              <a:t/>
            </a:r>
            <a:br>
              <a:rPr lang="en-US" sz="2700" b="1" dirty="0" smtClean="0">
                <a:solidFill>
                  <a:srgbClr val="FF0000"/>
                </a:solidFill>
              </a:rPr>
            </a:br>
            <a:r>
              <a:rPr lang="en-US" sz="2700" b="1" dirty="0" smtClean="0">
                <a:solidFill>
                  <a:srgbClr val="FF0000"/>
                </a:solidFill>
              </a:rPr>
              <a:t>Inner Mitochondrial Membrane……</a:t>
            </a:r>
            <a:r>
              <a:rPr lang="en-US" b="1" dirty="0" smtClean="0"/>
              <a:t/>
            </a:r>
            <a:br>
              <a:rPr lang="en-US" b="1" dirty="0" smtClean="0"/>
            </a:br>
            <a:endParaRPr lang="en-US" dirty="0"/>
          </a:p>
        </p:txBody>
      </p:sp>
      <p:sp>
        <p:nvSpPr>
          <p:cNvPr id="3" name="Content Placeholder 2"/>
          <p:cNvSpPr>
            <a:spLocks noGrp="1"/>
          </p:cNvSpPr>
          <p:nvPr>
            <p:ph sz="quarter" idx="1"/>
          </p:nvPr>
        </p:nvSpPr>
        <p:spPr>
          <a:xfrm>
            <a:off x="457200" y="914400"/>
            <a:ext cx="8229600" cy="5562600"/>
          </a:xfrm>
        </p:spPr>
        <p:txBody>
          <a:bodyPr>
            <a:normAutofit fontScale="92500" lnSpcReduction="20000"/>
          </a:bodyPr>
          <a:lstStyle/>
          <a:p>
            <a:pPr algn="just">
              <a:buNone/>
            </a:pPr>
            <a:r>
              <a:rPr lang="en-US" dirty="0" smtClean="0"/>
              <a:t>		</a:t>
            </a:r>
            <a:r>
              <a:rPr lang="en-US" dirty="0" smtClean="0">
                <a:solidFill>
                  <a:srgbClr val="0000FF"/>
                </a:solidFill>
              </a:rPr>
              <a:t>The inner mitochondrial membrane gives out finger-like outgrowths called as </a:t>
            </a:r>
            <a:r>
              <a:rPr lang="en-US" b="1" dirty="0" err="1" smtClean="0">
                <a:solidFill>
                  <a:srgbClr val="0000FF"/>
                </a:solidFill>
              </a:rPr>
              <a:t>cristae</a:t>
            </a:r>
            <a:r>
              <a:rPr lang="en-US" dirty="0" smtClean="0">
                <a:solidFill>
                  <a:srgbClr val="0000FF"/>
                </a:solidFill>
              </a:rPr>
              <a:t> towards the lumen of the mitochondrion. Associated with the inner membrane several small particles are present. These particles are called </a:t>
            </a:r>
            <a:r>
              <a:rPr lang="en-US" b="1" dirty="0" smtClean="0">
                <a:solidFill>
                  <a:srgbClr val="0000FF"/>
                </a:solidFill>
              </a:rPr>
              <a:t>elementary particles </a:t>
            </a:r>
            <a:r>
              <a:rPr lang="en-US" dirty="0" smtClean="0">
                <a:solidFill>
                  <a:srgbClr val="0000FF"/>
                </a:solidFill>
              </a:rPr>
              <a:t>or </a:t>
            </a:r>
            <a:r>
              <a:rPr lang="en-US" b="1" dirty="0" smtClean="0">
                <a:solidFill>
                  <a:srgbClr val="0000FF"/>
                </a:solidFill>
              </a:rPr>
              <a:t>subunits of Fernandez-Moran </a:t>
            </a:r>
            <a:r>
              <a:rPr lang="en-US" dirty="0" smtClean="0">
                <a:solidFill>
                  <a:srgbClr val="0000FF"/>
                </a:solidFill>
              </a:rPr>
              <a:t>or </a:t>
            </a:r>
            <a:r>
              <a:rPr lang="en-US" b="1" dirty="0" smtClean="0">
                <a:solidFill>
                  <a:srgbClr val="0000FF"/>
                </a:solidFill>
              </a:rPr>
              <a:t>F</a:t>
            </a:r>
            <a:r>
              <a:rPr lang="en-US" b="1" baseline="-25000" dirty="0" smtClean="0">
                <a:solidFill>
                  <a:srgbClr val="0000FF"/>
                </a:solidFill>
              </a:rPr>
              <a:t>0</a:t>
            </a:r>
            <a:r>
              <a:rPr lang="en-US" b="1" dirty="0" smtClean="0">
                <a:solidFill>
                  <a:srgbClr val="0000FF"/>
                </a:solidFill>
              </a:rPr>
              <a:t>-F</a:t>
            </a:r>
            <a:r>
              <a:rPr lang="en-US" b="1" baseline="-25000" dirty="0" smtClean="0">
                <a:solidFill>
                  <a:srgbClr val="0000FF"/>
                </a:solidFill>
              </a:rPr>
              <a:t>1</a:t>
            </a:r>
            <a:r>
              <a:rPr lang="en-US" b="1" dirty="0" smtClean="0">
                <a:solidFill>
                  <a:srgbClr val="0000FF"/>
                </a:solidFill>
              </a:rPr>
              <a:t> complex </a:t>
            </a:r>
            <a:r>
              <a:rPr lang="en-US" dirty="0" smtClean="0">
                <a:solidFill>
                  <a:srgbClr val="0000FF"/>
                </a:solidFill>
              </a:rPr>
              <a:t>or </a:t>
            </a:r>
            <a:r>
              <a:rPr lang="en-US" b="1" dirty="0" err="1" smtClean="0">
                <a:solidFill>
                  <a:srgbClr val="0000FF"/>
                </a:solidFill>
              </a:rPr>
              <a:t>ATPase</a:t>
            </a:r>
            <a:r>
              <a:rPr lang="en-US" b="1" dirty="0" smtClean="0">
                <a:solidFill>
                  <a:srgbClr val="0000FF"/>
                </a:solidFill>
              </a:rPr>
              <a:t> complex </a:t>
            </a:r>
            <a:r>
              <a:rPr lang="en-US" dirty="0" smtClean="0">
                <a:solidFill>
                  <a:srgbClr val="0000FF"/>
                </a:solidFill>
              </a:rPr>
              <a:t>or </a:t>
            </a:r>
            <a:r>
              <a:rPr lang="en-US" b="1" dirty="0" err="1" smtClean="0">
                <a:solidFill>
                  <a:srgbClr val="0000FF"/>
                </a:solidFill>
              </a:rPr>
              <a:t>Oxysomes</a:t>
            </a:r>
            <a:r>
              <a:rPr lang="en-US" dirty="0" smtClean="0">
                <a:solidFill>
                  <a:srgbClr val="0000FF"/>
                </a:solidFill>
              </a:rPr>
              <a:t>. Each particle consists of a </a:t>
            </a:r>
            <a:r>
              <a:rPr lang="en-US" dirty="0" err="1" smtClean="0">
                <a:solidFill>
                  <a:srgbClr val="0000FF"/>
                </a:solidFill>
              </a:rPr>
              <a:t>basepiece</a:t>
            </a:r>
            <a:r>
              <a:rPr lang="en-US" dirty="0" smtClean="0">
                <a:solidFill>
                  <a:srgbClr val="0000FF"/>
                </a:solidFill>
              </a:rPr>
              <a:t>, stalk and headpiece. They are spaced about 100 A</a:t>
            </a:r>
            <a:r>
              <a:rPr lang="en-US" baseline="30000" dirty="0" smtClean="0">
                <a:solidFill>
                  <a:srgbClr val="0000FF"/>
                </a:solidFill>
              </a:rPr>
              <a:t>0</a:t>
            </a:r>
            <a:r>
              <a:rPr lang="en-US" dirty="0" smtClean="0">
                <a:solidFill>
                  <a:srgbClr val="0000FF"/>
                </a:solidFill>
              </a:rPr>
              <a:t> intervals. The headpiece is 75-100 A</a:t>
            </a:r>
            <a:r>
              <a:rPr lang="en-US" baseline="30000" dirty="0" smtClean="0">
                <a:solidFill>
                  <a:srgbClr val="0000FF"/>
                </a:solidFill>
              </a:rPr>
              <a:t>0</a:t>
            </a:r>
            <a:r>
              <a:rPr lang="en-US" dirty="0" smtClean="0">
                <a:solidFill>
                  <a:srgbClr val="0000FF"/>
                </a:solidFill>
              </a:rPr>
              <a:t> in diameter and stalk about 50 A</a:t>
            </a:r>
            <a:r>
              <a:rPr lang="en-US" baseline="30000" dirty="0" smtClean="0">
                <a:solidFill>
                  <a:srgbClr val="0000FF"/>
                </a:solidFill>
              </a:rPr>
              <a:t>0 </a:t>
            </a:r>
            <a:r>
              <a:rPr lang="en-US" dirty="0" smtClean="0">
                <a:solidFill>
                  <a:srgbClr val="0000FF"/>
                </a:solidFill>
              </a:rPr>
              <a:t>in length.</a:t>
            </a:r>
            <a:endParaRPr lang="en-US" baseline="30000" dirty="0" smtClean="0">
              <a:solidFill>
                <a:srgbClr val="0000FF"/>
              </a:solidFill>
            </a:endParaRPr>
          </a:p>
          <a:p>
            <a:pPr algn="just">
              <a:buNone/>
            </a:pPr>
            <a:r>
              <a:rPr lang="en-US" dirty="0" smtClean="0">
                <a:solidFill>
                  <a:srgbClr val="0000FF"/>
                </a:solidFill>
              </a:rPr>
              <a:t>		The inner mitochondrial membrane is completely impermeable even to small molecules (with the exception of O2, CO2, and H2O). Numerous transporters in the inner membrane ensure the import and export of important metabolites</a:t>
            </a:r>
            <a:endParaRPr lang="en-US" dirty="0">
              <a:solidFill>
                <a:srgbClr val="0000FF"/>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343400"/>
            <a:ext cx="8229600" cy="487362"/>
          </a:xfrm>
        </p:spPr>
        <p:txBody>
          <a:bodyPr>
            <a:normAutofit fontScale="90000"/>
          </a:bodyPr>
          <a:lstStyle/>
          <a:p>
            <a:r>
              <a:rPr lang="en-US" b="1" dirty="0" smtClean="0">
                <a:solidFill>
                  <a:srgbClr val="FF0000"/>
                </a:solidFill>
              </a:rPr>
              <a:t/>
            </a:r>
            <a:br>
              <a:rPr lang="en-US" b="1" dirty="0" smtClean="0">
                <a:solidFill>
                  <a:srgbClr val="FF0000"/>
                </a:solidFill>
              </a:rPr>
            </a:br>
            <a:r>
              <a:rPr lang="en-US" sz="2700" b="1" dirty="0" err="1" smtClean="0">
                <a:solidFill>
                  <a:srgbClr val="FF0000"/>
                </a:solidFill>
              </a:rPr>
              <a:t>Intermembrane</a:t>
            </a:r>
            <a:r>
              <a:rPr lang="en-US" sz="2700" b="1" dirty="0" smtClean="0">
                <a:solidFill>
                  <a:srgbClr val="FF0000"/>
                </a:solidFill>
              </a:rPr>
              <a:t> Space</a:t>
            </a:r>
            <a:r>
              <a:rPr lang="en-US" b="1" dirty="0" smtClean="0">
                <a:solidFill>
                  <a:srgbClr val="FF0000"/>
                </a:solidFill>
              </a:rPr>
              <a:t/>
            </a:r>
            <a:br>
              <a:rPr lang="en-US" b="1" dirty="0" smtClean="0">
                <a:solidFill>
                  <a:srgbClr val="FF0000"/>
                </a:solidFill>
              </a:rPr>
            </a:br>
            <a:endParaRPr lang="en-US" dirty="0">
              <a:solidFill>
                <a:srgbClr val="FF0000"/>
              </a:solidFill>
            </a:endParaRPr>
          </a:p>
        </p:txBody>
      </p:sp>
      <p:sp>
        <p:nvSpPr>
          <p:cNvPr id="3" name="Content Placeholder 2"/>
          <p:cNvSpPr>
            <a:spLocks noGrp="1"/>
          </p:cNvSpPr>
          <p:nvPr>
            <p:ph sz="quarter" idx="1"/>
          </p:nvPr>
        </p:nvSpPr>
        <p:spPr>
          <a:xfrm>
            <a:off x="381000" y="4724400"/>
            <a:ext cx="8382000" cy="1828799"/>
          </a:xfrm>
        </p:spPr>
        <p:txBody>
          <a:bodyPr>
            <a:normAutofit/>
          </a:bodyPr>
          <a:lstStyle/>
          <a:p>
            <a:pPr algn="just">
              <a:buNone/>
            </a:pPr>
            <a:r>
              <a:rPr lang="en-US" dirty="0" smtClean="0">
                <a:solidFill>
                  <a:srgbClr val="0000FF"/>
                </a:solidFill>
              </a:rPr>
              <a:t>		</a:t>
            </a:r>
            <a:r>
              <a:rPr lang="en-US" sz="2400" dirty="0" smtClean="0">
                <a:solidFill>
                  <a:srgbClr val="0000FF"/>
                </a:solidFill>
              </a:rPr>
              <a:t>It is the space between the outer and inner membrane of the mitochondria, it has the same composition as that of the cell’s cytoplasm. There is a difference in the protein content in the </a:t>
            </a:r>
            <a:r>
              <a:rPr lang="en-US" sz="2400" dirty="0" err="1" smtClean="0">
                <a:solidFill>
                  <a:srgbClr val="0000FF"/>
                </a:solidFill>
              </a:rPr>
              <a:t>intermembrane</a:t>
            </a:r>
            <a:r>
              <a:rPr lang="en-US" sz="2400" dirty="0" smtClean="0">
                <a:solidFill>
                  <a:srgbClr val="0000FF"/>
                </a:solidFill>
              </a:rPr>
              <a:t> space</a:t>
            </a:r>
            <a:r>
              <a:rPr lang="en-US" dirty="0" smtClean="0">
                <a:solidFill>
                  <a:srgbClr val="0000FF"/>
                </a:solidFill>
              </a:rPr>
              <a:t>. </a:t>
            </a:r>
            <a:endParaRPr lang="en-US" dirty="0">
              <a:solidFill>
                <a:srgbClr val="0000FF"/>
              </a:solidFill>
            </a:endParaRPr>
          </a:p>
        </p:txBody>
      </p:sp>
      <p:pic>
        <p:nvPicPr>
          <p:cNvPr id="1026" name="Picture 2" descr="C:\Users\abc\Desktop\Structure_of_inner.jpg"/>
          <p:cNvPicPr>
            <a:picLocks noChangeAspect="1" noChangeArrowheads="1"/>
          </p:cNvPicPr>
          <p:nvPr/>
        </p:nvPicPr>
        <p:blipFill>
          <a:blip r:embed="rId2">
            <a:duotone>
              <a:prstClr val="black"/>
              <a:schemeClr val="accent1">
                <a:tint val="45000"/>
                <a:satMod val="400000"/>
              </a:schemeClr>
            </a:duotone>
          </a:blip>
          <a:srcRect/>
          <a:stretch>
            <a:fillRect/>
          </a:stretch>
        </p:blipFill>
        <p:spPr bwMode="auto">
          <a:xfrm>
            <a:off x="1981199" y="228600"/>
            <a:ext cx="5325035" cy="4114800"/>
          </a:xfrm>
          <a:prstGeom prst="rect">
            <a:avLst/>
          </a:prstGeom>
          <a:ln w="38100" cap="sq">
            <a:solidFill>
              <a:srgbClr val="FF0000"/>
            </a:solidFill>
            <a:prstDash val="solid"/>
            <a:miter lim="800000"/>
          </a:ln>
          <a:effectLst>
            <a:outerShdw blurRad="50800" dist="38100" dir="2700000" algn="tl" rotWithShape="0">
              <a:srgbClr val="000000">
                <a:alpha val="43000"/>
              </a:srgbClr>
            </a:outerShdw>
          </a:effectLst>
        </p:spPr>
      </p:pic>
      <p:pic>
        <p:nvPicPr>
          <p:cNvPr id="1027" name="Picture 3" descr="C:\Users\abc\Desktop\images.jpg"/>
          <p:cNvPicPr>
            <a:picLocks noChangeAspect="1" noChangeArrowheads="1"/>
          </p:cNvPicPr>
          <p:nvPr/>
        </p:nvPicPr>
        <p:blipFill>
          <a:blip r:embed="rId3">
            <a:duotone>
              <a:prstClr val="black"/>
              <a:schemeClr val="accent6">
                <a:tint val="45000"/>
                <a:satMod val="400000"/>
              </a:schemeClr>
            </a:duotone>
          </a:blip>
          <a:srcRect l="81169" t="19512" r="-1948" b="20732"/>
          <a:stretch>
            <a:fillRect/>
          </a:stretch>
        </p:blipFill>
        <p:spPr bwMode="auto">
          <a:xfrm>
            <a:off x="6553200" y="3200400"/>
            <a:ext cx="762000" cy="112776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533400"/>
          </a:xfrm>
        </p:spPr>
        <p:txBody>
          <a:bodyPr>
            <a:normAutofit fontScale="90000"/>
          </a:bodyPr>
          <a:lstStyle/>
          <a:p>
            <a:r>
              <a:rPr lang="en-US" sz="2700" b="1" dirty="0" smtClean="0">
                <a:solidFill>
                  <a:srgbClr val="FF0000"/>
                </a:solidFill>
              </a:rPr>
              <a:t/>
            </a:r>
            <a:br>
              <a:rPr lang="en-US" sz="2700" b="1" dirty="0" smtClean="0">
                <a:solidFill>
                  <a:srgbClr val="FF0000"/>
                </a:solidFill>
              </a:rPr>
            </a:br>
            <a:r>
              <a:rPr lang="en-US" sz="2700" b="1" dirty="0" smtClean="0">
                <a:solidFill>
                  <a:srgbClr val="FF0000"/>
                </a:solidFill>
              </a:rPr>
              <a:t>Mitochondrial Matrix</a:t>
            </a:r>
            <a:r>
              <a:rPr lang="en-US" b="1" dirty="0" smtClean="0"/>
              <a:t/>
            </a:r>
            <a:br>
              <a:rPr lang="en-US" b="1" dirty="0" smtClean="0"/>
            </a:br>
            <a:endParaRPr lang="en-US" dirty="0"/>
          </a:p>
        </p:txBody>
      </p:sp>
      <p:sp>
        <p:nvSpPr>
          <p:cNvPr id="3" name="Content Placeholder 2"/>
          <p:cNvSpPr>
            <a:spLocks noGrp="1"/>
          </p:cNvSpPr>
          <p:nvPr>
            <p:ph sz="quarter" idx="1"/>
          </p:nvPr>
        </p:nvSpPr>
        <p:spPr>
          <a:xfrm>
            <a:off x="457200" y="838200"/>
            <a:ext cx="8229600" cy="5638799"/>
          </a:xfrm>
        </p:spPr>
        <p:txBody>
          <a:bodyPr>
            <a:normAutofit fontScale="92500" lnSpcReduction="20000"/>
          </a:bodyPr>
          <a:lstStyle/>
          <a:p>
            <a:pPr algn="just">
              <a:buNone/>
            </a:pPr>
            <a:r>
              <a:rPr lang="en-US" dirty="0" smtClean="0">
                <a:solidFill>
                  <a:srgbClr val="0000FF"/>
                </a:solidFill>
              </a:rPr>
              <a:t>		The mitochondrial matrix which is the liquid (colloidal) area encircled by the inner membrane, contains the soluble enzymes of the </a:t>
            </a:r>
            <a:r>
              <a:rPr lang="en-US" b="1" dirty="0" smtClean="0">
                <a:solidFill>
                  <a:srgbClr val="FF0000"/>
                </a:solidFill>
              </a:rPr>
              <a:t>Krebs cycle </a:t>
            </a:r>
            <a:r>
              <a:rPr lang="en-US" dirty="0" smtClean="0">
                <a:solidFill>
                  <a:srgbClr val="0000FF"/>
                </a:solidFill>
              </a:rPr>
              <a:t>which completely oxidize the acetyl-</a:t>
            </a:r>
            <a:r>
              <a:rPr lang="en-US" dirty="0" err="1" smtClean="0">
                <a:solidFill>
                  <a:srgbClr val="0000FF"/>
                </a:solidFill>
              </a:rPr>
              <a:t>CoA</a:t>
            </a:r>
            <a:r>
              <a:rPr lang="en-US" dirty="0" smtClean="0">
                <a:solidFill>
                  <a:srgbClr val="0000FF"/>
                </a:solidFill>
              </a:rPr>
              <a:t> to produce CO2, H2O and hydrogen ions. Hydrogen ions reduce the molecules of NAD and FAD, both of which pass on hydrogen ions to respiratory or </a:t>
            </a:r>
            <a:r>
              <a:rPr lang="en-US" b="1" dirty="0" smtClean="0">
                <a:solidFill>
                  <a:srgbClr val="0000FF"/>
                </a:solidFill>
              </a:rPr>
              <a:t>electron transport chain</a:t>
            </a:r>
            <a:r>
              <a:rPr lang="en-US" dirty="0" smtClean="0">
                <a:solidFill>
                  <a:srgbClr val="0000FF"/>
                </a:solidFill>
              </a:rPr>
              <a:t> where oxidative </a:t>
            </a:r>
            <a:r>
              <a:rPr lang="en-US" dirty="0" err="1" smtClean="0">
                <a:solidFill>
                  <a:srgbClr val="0000FF"/>
                </a:solidFill>
              </a:rPr>
              <a:t>phosphorylation</a:t>
            </a:r>
            <a:r>
              <a:rPr lang="en-US" dirty="0" smtClean="0">
                <a:solidFill>
                  <a:srgbClr val="0000FF"/>
                </a:solidFill>
              </a:rPr>
              <a:t> takes place to generate energy-rich ATP molecules. </a:t>
            </a:r>
          </a:p>
          <a:p>
            <a:pPr algn="just">
              <a:buNone/>
            </a:pPr>
            <a:r>
              <a:rPr lang="en-US" dirty="0" smtClean="0">
                <a:solidFill>
                  <a:srgbClr val="0000FF"/>
                </a:solidFill>
              </a:rPr>
              <a:t>		Mitochondria also contain in their matrix single or double circular and double-stranded DNA molecules called </a:t>
            </a:r>
            <a:r>
              <a:rPr lang="en-US" dirty="0" err="1" smtClean="0">
                <a:solidFill>
                  <a:srgbClr val="0000FF"/>
                </a:solidFill>
              </a:rPr>
              <a:t>mt</a:t>
            </a:r>
            <a:r>
              <a:rPr lang="en-US" dirty="0" smtClean="0">
                <a:solidFill>
                  <a:srgbClr val="0000FF"/>
                </a:solidFill>
              </a:rPr>
              <a:t> DNA and also the 55</a:t>
            </a:r>
            <a:r>
              <a:rPr lang="en-US" b="1" dirty="0" smtClean="0">
                <a:solidFill>
                  <a:srgbClr val="0000FF"/>
                </a:solidFill>
              </a:rPr>
              <a:t>S</a:t>
            </a:r>
            <a:r>
              <a:rPr lang="en-US" dirty="0" smtClean="0">
                <a:solidFill>
                  <a:srgbClr val="0000FF"/>
                </a:solidFill>
              </a:rPr>
              <a:t> </a:t>
            </a:r>
            <a:r>
              <a:rPr lang="en-US" dirty="0" err="1" smtClean="0">
                <a:solidFill>
                  <a:srgbClr val="0000FF"/>
                </a:solidFill>
              </a:rPr>
              <a:t>ribosomes</a:t>
            </a:r>
            <a:r>
              <a:rPr lang="en-US" dirty="0" smtClean="0">
                <a:solidFill>
                  <a:srgbClr val="0000FF"/>
                </a:solidFill>
              </a:rPr>
              <a:t>, called </a:t>
            </a:r>
            <a:r>
              <a:rPr lang="en-US" b="1" dirty="0" err="1" smtClean="0">
                <a:solidFill>
                  <a:srgbClr val="0000FF"/>
                </a:solidFill>
              </a:rPr>
              <a:t>mitoribosomes</a:t>
            </a:r>
            <a:r>
              <a:rPr lang="en-US" dirty="0" smtClean="0">
                <a:solidFill>
                  <a:srgbClr val="0000FF"/>
                </a:solidFill>
              </a:rPr>
              <a:t>. Since mitochondria can synthesize 10 percent of their proteins in their own protein-synthetic machinery, they are considered as </a:t>
            </a:r>
            <a:r>
              <a:rPr lang="en-US" b="1" dirty="0" smtClean="0">
                <a:solidFill>
                  <a:srgbClr val="0000FF"/>
                </a:solidFill>
              </a:rPr>
              <a:t>semi-autonomous organelles</a:t>
            </a:r>
            <a:r>
              <a:rPr lang="en-US" dirty="0" smtClean="0">
                <a:solidFill>
                  <a:srgbClr val="0000FF"/>
                </a:solidFill>
              </a:rPr>
              <a:t>.</a:t>
            </a:r>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457200"/>
          </a:xfrm>
        </p:spPr>
        <p:txBody>
          <a:bodyPr>
            <a:normAutofit fontScale="90000"/>
          </a:bodyPr>
          <a:lstStyle/>
          <a:p>
            <a:r>
              <a:rPr lang="en-US" sz="3100" b="1" dirty="0" smtClean="0">
                <a:solidFill>
                  <a:srgbClr val="FF0000"/>
                </a:solidFill>
              </a:rPr>
              <a:t/>
            </a:r>
            <a:br>
              <a:rPr lang="en-US" sz="3100" b="1" dirty="0" smtClean="0">
                <a:solidFill>
                  <a:srgbClr val="FF0000"/>
                </a:solidFill>
              </a:rPr>
            </a:br>
            <a:r>
              <a:rPr lang="en-US" sz="3100" b="1" dirty="0" smtClean="0">
                <a:solidFill>
                  <a:srgbClr val="FF0000"/>
                </a:solidFill>
              </a:rPr>
              <a:t>Components of the Electron Transport Chain</a:t>
            </a:r>
            <a:r>
              <a:rPr lang="en-US" b="1" dirty="0" smtClean="0"/>
              <a:t/>
            </a:r>
            <a:br>
              <a:rPr lang="en-US" b="1" dirty="0" smtClean="0"/>
            </a:br>
            <a:endParaRPr lang="en-US" dirty="0"/>
          </a:p>
        </p:txBody>
      </p:sp>
      <p:sp>
        <p:nvSpPr>
          <p:cNvPr id="3" name="Content Placeholder 2"/>
          <p:cNvSpPr>
            <a:spLocks noGrp="1"/>
          </p:cNvSpPr>
          <p:nvPr>
            <p:ph sz="quarter" idx="1"/>
          </p:nvPr>
        </p:nvSpPr>
        <p:spPr>
          <a:xfrm>
            <a:off x="533400" y="685800"/>
            <a:ext cx="8232648" cy="5943600"/>
          </a:xfrm>
        </p:spPr>
        <p:txBody>
          <a:bodyPr>
            <a:normAutofit fontScale="77500" lnSpcReduction="20000"/>
          </a:bodyPr>
          <a:lstStyle/>
          <a:p>
            <a:pPr algn="just">
              <a:buNone/>
            </a:pPr>
            <a:r>
              <a:rPr lang="en-US" dirty="0" smtClean="0">
                <a:solidFill>
                  <a:srgbClr val="0000FF"/>
                </a:solidFill>
              </a:rPr>
              <a:t>		</a:t>
            </a:r>
            <a:r>
              <a:rPr lang="en-US" sz="3100" dirty="0" smtClean="0">
                <a:solidFill>
                  <a:srgbClr val="0000FF"/>
                </a:solidFill>
              </a:rPr>
              <a:t>The respiratory chain , consists of a series of </a:t>
            </a:r>
            <a:r>
              <a:rPr lang="en-US" sz="3100" dirty="0" err="1" smtClean="0">
                <a:solidFill>
                  <a:srgbClr val="0000FF"/>
                </a:solidFill>
              </a:rPr>
              <a:t>protiens</a:t>
            </a:r>
            <a:r>
              <a:rPr lang="en-US" sz="3100" dirty="0" smtClean="0">
                <a:solidFill>
                  <a:srgbClr val="0000FF"/>
                </a:solidFill>
              </a:rPr>
              <a:t>, located in the inner membrane of </a:t>
            </a:r>
            <a:r>
              <a:rPr lang="en-US" sz="3100" dirty="0" smtClean="0">
                <a:solidFill>
                  <a:srgbClr val="0000FF"/>
                </a:solidFill>
              </a:rPr>
              <a:t>mitochondria</a:t>
            </a:r>
            <a:r>
              <a:rPr lang="en-US" sz="3100" dirty="0" smtClean="0">
                <a:solidFill>
                  <a:srgbClr val="0000FF"/>
                </a:solidFill>
              </a:rPr>
              <a:t>. Five complexes have been identified: four of them (I-IV) constitute electron transport system and the rest (V) is the ATP synthesizing system. Elementary particles contain complex V while other </a:t>
            </a:r>
            <a:r>
              <a:rPr lang="en-US" sz="3100" dirty="0" err="1" smtClean="0">
                <a:solidFill>
                  <a:srgbClr val="0000FF"/>
                </a:solidFill>
              </a:rPr>
              <a:t>componenets</a:t>
            </a:r>
            <a:r>
              <a:rPr lang="en-US" sz="3100" dirty="0" smtClean="0">
                <a:solidFill>
                  <a:srgbClr val="0000FF"/>
                </a:solidFill>
              </a:rPr>
              <a:t> are embedded within the inner membrane.</a:t>
            </a:r>
          </a:p>
          <a:p>
            <a:pPr algn="just"/>
            <a:r>
              <a:rPr lang="en-US" sz="3100" b="1" dirty="0" smtClean="0">
                <a:solidFill>
                  <a:srgbClr val="FF0000"/>
                </a:solidFill>
              </a:rPr>
              <a:t>Complex I </a:t>
            </a:r>
            <a:r>
              <a:rPr lang="en-US" sz="3100" dirty="0" smtClean="0">
                <a:solidFill>
                  <a:srgbClr val="FF0000"/>
                </a:solidFill>
              </a:rPr>
              <a:t>(NADH </a:t>
            </a:r>
            <a:r>
              <a:rPr lang="en-US" sz="3100" dirty="0" err="1" smtClean="0">
                <a:solidFill>
                  <a:srgbClr val="FF0000"/>
                </a:solidFill>
              </a:rPr>
              <a:t>dehydrogenase</a:t>
            </a:r>
            <a:r>
              <a:rPr lang="en-US" sz="3100" dirty="0" smtClean="0">
                <a:solidFill>
                  <a:srgbClr val="FF0000"/>
                </a:solidFill>
              </a:rPr>
              <a:t>)</a:t>
            </a:r>
          </a:p>
          <a:p>
            <a:pPr algn="just">
              <a:buNone/>
            </a:pPr>
            <a:r>
              <a:rPr lang="en-US" sz="3100" dirty="0" smtClean="0">
                <a:solidFill>
                  <a:srgbClr val="0000FF"/>
                </a:solidFill>
              </a:rPr>
              <a:t>		It contains FMN, which accepts 2 electrons and H + from 2 NADH to become the reduced form of FMNH</a:t>
            </a:r>
            <a:r>
              <a:rPr lang="en-US" sz="3100" baseline="-25000" dirty="0" smtClean="0">
                <a:solidFill>
                  <a:srgbClr val="0000FF"/>
                </a:solidFill>
              </a:rPr>
              <a:t>2</a:t>
            </a:r>
            <a:r>
              <a:rPr lang="en-US" sz="3100" dirty="0" smtClean="0">
                <a:solidFill>
                  <a:srgbClr val="0000FF"/>
                </a:solidFill>
              </a:rPr>
              <a:t>; also contains iron atoms, which assist in the transfer of the e − and H + to coenzyme Q.</a:t>
            </a:r>
          </a:p>
          <a:p>
            <a:pPr algn="just"/>
            <a:r>
              <a:rPr lang="en-US" sz="3100" b="1" dirty="0" smtClean="0">
                <a:solidFill>
                  <a:srgbClr val="FF0000"/>
                </a:solidFill>
              </a:rPr>
              <a:t>Complex II</a:t>
            </a:r>
            <a:r>
              <a:rPr lang="en-US" sz="3100" dirty="0" smtClean="0">
                <a:solidFill>
                  <a:srgbClr val="FF0000"/>
                </a:solidFill>
              </a:rPr>
              <a:t> (</a:t>
            </a:r>
            <a:r>
              <a:rPr lang="en-US" sz="3100" dirty="0" err="1" smtClean="0">
                <a:solidFill>
                  <a:srgbClr val="FF0000"/>
                </a:solidFill>
              </a:rPr>
              <a:t>Succinate</a:t>
            </a:r>
            <a:r>
              <a:rPr lang="en-US" sz="3100" dirty="0" smtClean="0">
                <a:solidFill>
                  <a:srgbClr val="FF0000"/>
                </a:solidFill>
              </a:rPr>
              <a:t> </a:t>
            </a:r>
            <a:r>
              <a:rPr lang="en-US" sz="3100" dirty="0" err="1" smtClean="0">
                <a:solidFill>
                  <a:srgbClr val="FF0000"/>
                </a:solidFill>
              </a:rPr>
              <a:t>dehydrogenase</a:t>
            </a:r>
            <a:r>
              <a:rPr lang="en-US" sz="3100" dirty="0" smtClean="0">
                <a:solidFill>
                  <a:srgbClr val="FF0000"/>
                </a:solidFill>
              </a:rPr>
              <a:t>)</a:t>
            </a:r>
          </a:p>
          <a:p>
            <a:pPr algn="just">
              <a:buNone/>
            </a:pPr>
            <a:r>
              <a:rPr lang="en-US" sz="3100" dirty="0" smtClean="0">
                <a:solidFill>
                  <a:srgbClr val="0000FF"/>
                </a:solidFill>
              </a:rPr>
              <a:t>		Contains iron and </a:t>
            </a:r>
            <a:r>
              <a:rPr lang="en-US" sz="3100" dirty="0" err="1" smtClean="0">
                <a:solidFill>
                  <a:srgbClr val="0000FF"/>
                </a:solidFill>
              </a:rPr>
              <a:t>succinate</a:t>
            </a:r>
            <a:r>
              <a:rPr lang="en-US" sz="3100" dirty="0" smtClean="0">
                <a:solidFill>
                  <a:srgbClr val="0000FF"/>
                </a:solidFill>
              </a:rPr>
              <a:t>, which oxidizes FAD to form FADH</a:t>
            </a:r>
            <a:r>
              <a:rPr lang="en-US" sz="3100" baseline="-25000" dirty="0" smtClean="0">
                <a:solidFill>
                  <a:srgbClr val="0000FF"/>
                </a:solidFill>
              </a:rPr>
              <a:t>2</a:t>
            </a:r>
            <a:endParaRPr lang="en-US" sz="3100" dirty="0" smtClean="0">
              <a:solidFill>
                <a:srgbClr val="0000FF"/>
              </a:solidFill>
            </a:endParaRPr>
          </a:p>
          <a:p>
            <a:pPr algn="just">
              <a:buNone/>
            </a:pPr>
            <a:r>
              <a:rPr lang="en-US" sz="3100" b="1" dirty="0" smtClean="0">
                <a:solidFill>
                  <a:srgbClr val="0000FF"/>
                </a:solidFill>
              </a:rPr>
              <a:t>	Coenzyme Q </a:t>
            </a:r>
            <a:endParaRPr lang="en-US" sz="3100" dirty="0" smtClean="0">
              <a:solidFill>
                <a:srgbClr val="0000FF"/>
              </a:solidFill>
            </a:endParaRPr>
          </a:p>
          <a:p>
            <a:pPr algn="just">
              <a:buNone/>
            </a:pPr>
            <a:r>
              <a:rPr lang="en-US" sz="3100" dirty="0" smtClean="0">
                <a:solidFill>
                  <a:srgbClr val="0000FF"/>
                </a:solidFill>
              </a:rPr>
              <a:t>	Accepts electrons from FMNH</a:t>
            </a:r>
            <a:r>
              <a:rPr lang="en-US" sz="3100" baseline="-25000" dirty="0" smtClean="0">
                <a:solidFill>
                  <a:srgbClr val="0000FF"/>
                </a:solidFill>
              </a:rPr>
              <a:t>2</a:t>
            </a:r>
            <a:r>
              <a:rPr lang="en-US" sz="3100" dirty="0" smtClean="0">
                <a:solidFill>
                  <a:srgbClr val="0000FF"/>
                </a:solidFill>
              </a:rPr>
              <a:t> (complex I) and FADH</a:t>
            </a:r>
            <a:r>
              <a:rPr lang="en-US" sz="3100" baseline="-25000" dirty="0" smtClean="0">
                <a:solidFill>
                  <a:srgbClr val="0000FF"/>
                </a:solidFill>
              </a:rPr>
              <a:t>2</a:t>
            </a:r>
            <a:r>
              <a:rPr lang="en-US" sz="3100" dirty="0" smtClean="0">
                <a:solidFill>
                  <a:srgbClr val="0000FF"/>
                </a:solidFill>
              </a:rPr>
              <a:t> (complex II) and transfers electrons to complex III.</a:t>
            </a:r>
          </a:p>
          <a:p>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166</TotalTime>
  <Words>272</Words>
  <Application>Microsoft Office PowerPoint</Application>
  <PresentationFormat>On-screen Show (4:3)</PresentationFormat>
  <Paragraphs>56</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Median</vt:lpstr>
      <vt:lpstr>ULTRASTRUCTURE AND FUNCTION OF MITOCHONDRION</vt:lpstr>
      <vt:lpstr>DEFINITION</vt:lpstr>
      <vt:lpstr>ULTRASTRUCTUE</vt:lpstr>
      <vt:lpstr>Fig.- Ultrastructure (cross-section) of Mitochondrion</vt:lpstr>
      <vt:lpstr>ULTRASTRUCTUE</vt:lpstr>
      <vt:lpstr>  Inner Mitochondrial Membrane…… </vt:lpstr>
      <vt:lpstr> Intermembrane Space </vt:lpstr>
      <vt:lpstr> Mitochondrial Matrix </vt:lpstr>
      <vt:lpstr> Components of the Electron Transport Chain </vt:lpstr>
      <vt:lpstr>Slide 10</vt:lpstr>
      <vt:lpstr>Slide 11</vt:lpstr>
      <vt:lpstr>  FUNCTIONS </vt:lpstr>
      <vt:lpstr>FUNCTIONS     conti….</vt:lpstr>
      <vt:lpstr>Slide 14</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ULTRASTRUCTURE AND FUNCTION OF MITOCHONDRION</dc:title>
  <dc:creator>abc</dc:creator>
  <cp:lastModifiedBy>Abc</cp:lastModifiedBy>
  <cp:revision>18</cp:revision>
  <dcterms:created xsi:type="dcterms:W3CDTF">2006-08-16T00:00:00Z</dcterms:created>
  <dcterms:modified xsi:type="dcterms:W3CDTF">2020-11-24T07:57:02Z</dcterms:modified>
</cp:coreProperties>
</file>